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07.11.2014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07.11.2014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07.11.2014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07.11.2014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507288" cy="6322714"/>
          </a:xfrm>
        </p:spPr>
        <p:txBody>
          <a:bodyPr>
            <a:noAutofit/>
          </a:bodyPr>
          <a:lstStyle/>
          <a:p>
            <a:r>
              <a:rPr lang="ru-RU" sz="2800" b="1" dirty="0" smtClean="0">
                <a:latin typeface="Times New Roman" pitchFamily="18" charset="0"/>
                <a:cs typeface="Times New Roman" pitchFamily="18" charset="0"/>
              </a:rPr>
              <a:t>Тема 8. ВЕРТИКАЛЬНАЯ </a:t>
            </a:r>
            <a:r>
              <a:rPr lang="ru-RU" sz="2800" b="1" dirty="0">
                <a:latin typeface="Times New Roman" pitchFamily="18" charset="0"/>
                <a:cs typeface="Times New Roman" pitchFamily="18" charset="0"/>
              </a:rPr>
              <a:t>ИНТЕГРАЦИЯ И ДИВЕРСИФИКАЦИЯ КАК ЧАСТИ КОРПОРАТИВНОЙ </a:t>
            </a:r>
            <a:r>
              <a:rPr lang="ru-RU" sz="2800" b="1" dirty="0" smtClean="0">
                <a:latin typeface="Times New Roman" pitchFamily="18" charset="0"/>
                <a:cs typeface="Times New Roman" pitchFamily="18" charset="0"/>
              </a:rPr>
              <a:t>СТРАТЕГИИ</a:t>
            </a:r>
            <a:br>
              <a:rPr lang="ru-RU" sz="2800" b="1" dirty="0" smtClean="0">
                <a:latin typeface="Times New Roman" pitchFamily="18" charset="0"/>
                <a:cs typeface="Times New Roman" pitchFamily="18" charset="0"/>
              </a:rPr>
            </a:br>
            <a:r>
              <a:rPr lang="ru-RU" sz="2800" b="1" dirty="0" smtClean="0"/>
              <a:t/>
            </a:r>
            <a:br>
              <a:rPr lang="ru-RU" sz="2800" b="1" dirty="0" smtClean="0"/>
            </a:br>
            <a:r>
              <a:rPr lang="ru-RU" sz="2800" b="1" dirty="0"/>
              <a:t/>
            </a:r>
            <a:br>
              <a:rPr lang="ru-RU" sz="2800" b="1" dirty="0"/>
            </a:br>
            <a:r>
              <a:rPr lang="ru-RU" sz="2800" dirty="0" smtClean="0">
                <a:latin typeface="Times New Roman" pitchFamily="18" charset="0"/>
                <a:cs typeface="Times New Roman" pitchFamily="18" charset="0"/>
              </a:rPr>
              <a:t>1</a:t>
            </a:r>
            <a:r>
              <a:rPr lang="ru-RU" sz="2800" dirty="0">
                <a:latin typeface="Times New Roman" pitchFamily="18" charset="0"/>
                <a:cs typeface="Times New Roman" pitchFamily="18" charset="0"/>
              </a:rPr>
              <a:t>. Рост и развитие </a:t>
            </a:r>
            <a:r>
              <a:rPr lang="ru-RU" sz="2800" dirty="0" smtClean="0">
                <a:latin typeface="Times New Roman" pitchFamily="18" charset="0"/>
                <a:cs typeface="Times New Roman" pitchFamily="18" charset="0"/>
              </a:rPr>
              <a:t>корпорации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2. Вертикальная </a:t>
            </a:r>
            <a:r>
              <a:rPr lang="ru-RU" sz="2800" dirty="0" smtClean="0">
                <a:latin typeface="Times New Roman" pitchFamily="18" charset="0"/>
                <a:cs typeface="Times New Roman" pitchFamily="18" charset="0"/>
              </a:rPr>
              <a:t>интеграция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3. Диверсификация</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7014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400" dirty="0">
                <a:latin typeface="Times New Roman" pitchFamily="18" charset="0"/>
                <a:cs typeface="Times New Roman" pitchFamily="18" charset="0"/>
              </a:rPr>
              <a:t>Компания, использующая вертикальную интеграцию, обычно мотивирует ее желанием усилить конкурентную позицию своего ключевого исходного бизнеса. Этому должны способствовать</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экономия в издержках</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отход от рыночной стоимости в интегрируемых производствах</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улучшение контроля качества</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защита собственной технологии.</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23791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Однако </a:t>
            </a:r>
            <a:r>
              <a:rPr lang="ru-RU" dirty="0">
                <a:latin typeface="Times New Roman" pitchFamily="18" charset="0"/>
                <a:cs typeface="Times New Roman" pitchFamily="18" charset="0"/>
              </a:rPr>
              <a:t>вертикальная интеграция имеет и отрицательные стороны. Наиболее важными из них являются</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излишние издержки</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потери при быстрой смене технологий</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потери при непредсказуемости спроса.</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68294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6741368"/>
          </a:xfrm>
        </p:spPr>
        <p:txBody>
          <a:bodyPr>
            <a:normAutofit fontScale="90000"/>
          </a:bodyPr>
          <a:lstStyle/>
          <a:p>
            <a:r>
              <a:rPr lang="ru-RU" sz="2700" dirty="0">
                <a:latin typeface="Times New Roman" pitchFamily="18" charset="0"/>
                <a:cs typeface="Times New Roman" pitchFamily="18" charset="0"/>
              </a:rPr>
              <a:t>Вертикальная интеграция может увеличить издержки, если компания использует собственное входное производство при наличии внешних дешевых источников снабжения. Это может происходить и из-за отсутствия конкуренции внутри компании, что не побуждает ее дочерние предприятия (поставщиков) снижать издержки производства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При резком изменении технологии возникает риск привязки компании к устарелой технологии. При постоянном спросе более высокая степень интеграции позволяет более надежно защитить и координировать производство продукции. Когда спрос нестабилен и непредсказуем, такая координация при вертикальной интеграции затруднена. Это может привести к росту стоимости управления.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В </a:t>
            </a:r>
            <a:r>
              <a:rPr lang="ru-RU" sz="2700" dirty="0">
                <a:latin typeface="Times New Roman" pitchFamily="18" charset="0"/>
                <a:cs typeface="Times New Roman" pitchFamily="18" charset="0"/>
              </a:rPr>
              <a:t>этих условиях узкая интеграция может оказаться менее рискованной, чем полная.</a:t>
            </a:r>
            <a:r>
              <a:rPr lang="ru-RU" dirty="0"/>
              <a:t/>
            </a:r>
            <a:br>
              <a:rPr lang="ru-RU" dirty="0"/>
            </a:br>
            <a:endParaRPr lang="ru-RU" dirty="0"/>
          </a:p>
        </p:txBody>
      </p:sp>
    </p:spTree>
    <p:extLst>
      <p:ext uri="{BB962C8B-B14F-4D97-AF65-F5344CB8AC3E}">
        <p14:creationId xmlns:p14="http://schemas.microsoft.com/office/powerpoint/2010/main" val="358990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3100" dirty="0" smtClean="0">
                <a:latin typeface="Times New Roman" pitchFamily="18" charset="0"/>
                <a:cs typeface="Times New Roman" pitchFamily="18" charset="0"/>
              </a:rPr>
              <a:t>Хотя </a:t>
            </a:r>
            <a:r>
              <a:rPr lang="ru-RU" sz="3100" dirty="0">
                <a:latin typeface="Times New Roman" pitchFamily="18" charset="0"/>
                <a:cs typeface="Times New Roman" pitchFamily="18" charset="0"/>
              </a:rPr>
              <a:t>узкая интеграция может снизить затраты на управление, она не может их устранить полностью, и это представляет собой реальное ограничение расширения пределов вертикальной интеграции, исходя из рентабельности компании</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В качестве противоположной стратегии компания может использовать долговременные контракты с поставщиками и/или потребителями. Особенно эффективны такие связи при использовании кредитных обязательств или залоговых инвестиций на развитие производства. Это позволяет достичь эффекта вертикальной интеграции без увеличения затрат на управление.</a:t>
            </a:r>
            <a:r>
              <a:rPr lang="ru-RU" dirty="0"/>
              <a:t/>
            </a:r>
            <a:br>
              <a:rPr lang="ru-RU" dirty="0"/>
            </a:br>
            <a:endParaRPr lang="ru-RU" dirty="0"/>
          </a:p>
        </p:txBody>
      </p:sp>
    </p:spTree>
    <p:extLst>
      <p:ext uri="{BB962C8B-B14F-4D97-AF65-F5344CB8AC3E}">
        <p14:creationId xmlns:p14="http://schemas.microsoft.com/office/powerpoint/2010/main" val="875581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466730"/>
          </a:xfrm>
        </p:spPr>
        <p:txBody>
          <a:bodyPr>
            <a:normAutofit fontScale="90000"/>
          </a:bodyPr>
          <a:lstStyle/>
          <a:p>
            <a:r>
              <a:rPr lang="ru-RU" sz="3100" b="1" dirty="0">
                <a:latin typeface="Times New Roman" pitchFamily="18" charset="0"/>
                <a:cs typeface="Times New Roman" pitchFamily="18" charset="0"/>
              </a:rPr>
              <a:t>3. </a:t>
            </a:r>
            <a:r>
              <a:rPr lang="ru-RU" sz="3100" b="1" dirty="0" smtClean="0">
                <a:latin typeface="Times New Roman" pitchFamily="18" charset="0"/>
                <a:cs typeface="Times New Roman" pitchFamily="18" charset="0"/>
              </a:rPr>
              <a:t>Диверсификация</a:t>
            </a:r>
            <a:br>
              <a:rPr lang="ru-RU" sz="3100" b="1"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ru-RU" sz="3100" dirty="0">
                <a:latin typeface="Times New Roman" pitchFamily="18" charset="0"/>
                <a:cs typeface="Times New Roman" pitchFamily="18" charset="0"/>
              </a:rPr>
              <a:t>Имеется два главных типа диверсификации - связанная и несвязанная.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Связанная </a:t>
            </a:r>
            <a:r>
              <a:rPr lang="ru-RU" sz="3100" dirty="0">
                <a:latin typeface="Times New Roman" pitchFamily="18" charset="0"/>
                <a:cs typeface="Times New Roman" pitchFamily="18" charset="0"/>
              </a:rPr>
              <a:t>диверсификация представляет собой новую область деятельности компании, связанную с существующими областями бизнеса (например, в производстве, маркетинге, материальном снабжении или технологии</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Несвязанная диверсификация - новая область деятельности, не имеющая очевидных связей с существующими сферами бизнеса.</a:t>
            </a:r>
            <a:r>
              <a:rPr lang="ru-RU" dirty="0"/>
              <a:t/>
            </a:r>
            <a:br>
              <a:rPr lang="ru-RU" dirty="0"/>
            </a:br>
            <a:endParaRPr lang="ru-RU" dirty="0"/>
          </a:p>
        </p:txBody>
      </p:sp>
    </p:spTree>
    <p:extLst>
      <p:ext uri="{BB962C8B-B14F-4D97-AF65-F5344CB8AC3E}">
        <p14:creationId xmlns:p14="http://schemas.microsoft.com/office/powerpoint/2010/main" val="537173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6394722"/>
          </a:xfrm>
        </p:spPr>
        <p:txBody>
          <a:bodyPr>
            <a:normAutofit fontScale="90000"/>
          </a:bodyPr>
          <a:lstStyle/>
          <a:p>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Большинство </a:t>
            </a:r>
            <a:r>
              <a:rPr lang="ru-RU" sz="3100" dirty="0">
                <a:latin typeface="Times New Roman" pitchFamily="18" charset="0"/>
                <a:cs typeface="Times New Roman" pitchFamily="18" charset="0"/>
              </a:rPr>
              <a:t>компаний обращаются к диверсификации тогда, когда они создают финансовые ресурсы, превосходящие необходимые для поддержания конкурентных преимуществ в первоначальных сферах бизнеса.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Диверсификация </a:t>
            </a:r>
            <a:r>
              <a:rPr lang="ru-RU" sz="3100" dirty="0">
                <a:latin typeface="Times New Roman" pitchFamily="18" charset="0"/>
                <a:cs typeface="Times New Roman" pitchFamily="18" charset="0"/>
              </a:rPr>
              <a:t>может осуществляться следующими путями</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через внутренний рынок капиталов</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реструктурированием</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передачей специфических искусств между СЗХ</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разделением функций или ресурсов.</a:t>
            </a:r>
            <a:r>
              <a:rPr lang="ru-RU" dirty="0"/>
              <a:t/>
            </a:r>
            <a:br>
              <a:rPr lang="ru-RU" dirty="0"/>
            </a:br>
            <a:endParaRPr lang="ru-RU" dirty="0"/>
          </a:p>
        </p:txBody>
      </p:sp>
    </p:spTree>
    <p:extLst>
      <p:ext uri="{BB962C8B-B14F-4D97-AF65-F5344CB8AC3E}">
        <p14:creationId xmlns:p14="http://schemas.microsoft.com/office/powerpoint/2010/main" val="385205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56984" cy="6858000"/>
          </a:xfrm>
        </p:spPr>
        <p:txBody>
          <a:bodyPr>
            <a:noAutofit/>
          </a:bodyPr>
          <a:lstStyle/>
          <a:p>
            <a:r>
              <a:rPr lang="ru-RU" sz="2600" dirty="0">
                <a:latin typeface="Times New Roman" pitchFamily="18" charset="0"/>
                <a:cs typeface="Times New Roman" pitchFamily="18" charset="0"/>
              </a:rPr>
              <a:t>Диверсификация с помощью внутреннего рынка капиталов выполняет те же функции, что и фондовый рынок. При внутреннем рынке капиталов главный офис играет следующие главные роли</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 выполнение функций стратегического планирования, состоящих в определении портфеля СЗХ корпорации</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 определение финансовых целей и отслеживание деятельности СЗХ</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 размещение корпоративных капиталов среди конкурирующих СЗХ</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В этих условиях СЗХ представляют собой автономные центры прибыли, находящиеся только под финансовым контролем главного офиса.</a:t>
            </a:r>
            <a:endParaRPr lang="ru-RU" sz="2600" dirty="0">
              <a:latin typeface="Times New Roman" pitchFamily="18" charset="0"/>
              <a:cs typeface="Times New Roman" pitchFamily="18" charset="0"/>
            </a:endParaRPr>
          </a:p>
        </p:txBody>
      </p:sp>
    </p:spTree>
    <p:extLst>
      <p:ext uri="{BB962C8B-B14F-4D97-AF65-F5344CB8AC3E}">
        <p14:creationId xmlns:p14="http://schemas.microsoft.com/office/powerpoint/2010/main" val="3615731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800" dirty="0">
                <a:latin typeface="Times New Roman" pitchFamily="18" charset="0"/>
                <a:cs typeface="Times New Roman" pitchFamily="18" charset="0"/>
              </a:rPr>
              <a:t>Стратегия реструктурирования представляет один из видов стратегии внутреннего рынка капиталов. Разница состоит в степени вмешательства главного офиса в действия СЗХ. Компании, которые подвергаются </a:t>
            </a:r>
            <a:r>
              <a:rPr lang="ru-RU" sz="2800" dirty="0" err="1">
                <a:latin typeface="Times New Roman" pitchFamily="18" charset="0"/>
                <a:cs typeface="Times New Roman" pitchFamily="18" charset="0"/>
              </a:rPr>
              <a:t>реконструированию</a:t>
            </a:r>
            <a:r>
              <a:rPr lang="ru-RU" sz="2800" dirty="0">
                <a:latin typeface="Times New Roman" pitchFamily="18" charset="0"/>
                <a:cs typeface="Times New Roman" pitchFamily="18" charset="0"/>
              </a:rPr>
              <a:t>, обычно были плохо управляемыми в процессе создания и развития. Цель состоит в помощи им активизировать свою деятельность, изменить образ действий, развить новые стратегии на уровне СЗХ и влить в компанию новые финансовые и технологические ресурсы.</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352259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a:bodyPr>
          <a:lstStyle/>
          <a:p>
            <a:r>
              <a:rPr lang="ru-RU" sz="2800" dirty="0">
                <a:latin typeface="Times New Roman" pitchFamily="18" charset="0"/>
                <a:cs typeface="Times New Roman" pitchFamily="18" charset="0"/>
              </a:rPr>
              <a:t>В том случае, когда используется стратегия передачи искусства или опыта деятельности, новый вид бизнеса рассматривается как связанный с существующими СЗХ (например, в области производства, маркетинга, снабжения, НИОКР). Обычно используются передачи таких искусств, которые снижают издержки в диверсифицированной компании.</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930224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583362"/>
          </a:xfrm>
        </p:spPr>
        <p:txBody>
          <a:bodyPr>
            <a:normAutofit/>
          </a:bodyPr>
          <a:lstStyle/>
          <a:p>
            <a:r>
              <a:rPr lang="ru-RU" sz="3100" dirty="0">
                <a:latin typeface="Times New Roman" pitchFamily="18" charset="0"/>
                <a:cs typeface="Times New Roman" pitchFamily="18" charset="0"/>
              </a:rPr>
              <a:t>Диверсификация путем распределения ресурсов возможна при наличии существенного сходства между одной или несколькими важными функциями существующих и новых СЗХ. Целью распределения ресурсов является реализация синергизма в деятельности компании при использовании общих производств, каналов распространения, средств продвижения, НИОКР и т.д. Таким образом, в каждую СЗХ требуется меньше вложений по сравнению с автономным решением этого вопроса.</a:t>
            </a:r>
            <a:r>
              <a:rPr lang="ru-RU" dirty="0"/>
              <a:t/>
            </a:r>
            <a:br>
              <a:rPr lang="ru-RU" dirty="0"/>
            </a:br>
            <a:endParaRPr lang="ru-RU" dirty="0"/>
          </a:p>
        </p:txBody>
      </p:sp>
    </p:spTree>
    <p:extLst>
      <p:ext uri="{BB962C8B-B14F-4D97-AF65-F5344CB8AC3E}">
        <p14:creationId xmlns:p14="http://schemas.microsoft.com/office/powerpoint/2010/main" val="87942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800" b="1" dirty="0">
                <a:latin typeface="Times New Roman" pitchFamily="18" charset="0"/>
                <a:cs typeface="Times New Roman" pitchFamily="18" charset="0"/>
              </a:rPr>
              <a:t>1. Рост и развитие </a:t>
            </a:r>
            <a:r>
              <a:rPr lang="ru-RU" sz="2800" b="1" dirty="0" smtClean="0">
                <a:latin typeface="Times New Roman" pitchFamily="18" charset="0"/>
                <a:cs typeface="Times New Roman" pitchFamily="18" charset="0"/>
              </a:rPr>
              <a:t>корпорации</a:t>
            </a:r>
            <a:br>
              <a:rPr lang="ru-RU" sz="2800" b="1" dirty="0" smtClean="0">
                <a:latin typeface="Times New Roman" pitchFamily="18" charset="0"/>
                <a:cs typeface="Times New Roman" pitchFamily="18" charset="0"/>
              </a:rPr>
            </a:br>
            <a:r>
              <a:rPr lang="ru-RU" sz="2800" b="1" dirty="0"/>
              <a:t/>
            </a:r>
            <a:br>
              <a:rPr lang="ru-RU" sz="2800" b="1" dirty="0"/>
            </a:br>
            <a:r>
              <a:rPr lang="ru-RU" sz="2800" dirty="0" smtClean="0">
                <a:latin typeface="Times New Roman" pitchFamily="18" charset="0"/>
                <a:cs typeface="Times New Roman" pitchFamily="18" charset="0"/>
              </a:rPr>
              <a:t>Большинство </a:t>
            </a:r>
            <a:r>
              <a:rPr lang="ru-RU" sz="2800" dirty="0">
                <a:latin typeface="Times New Roman" pitchFamily="18" charset="0"/>
                <a:cs typeface="Times New Roman" pitchFamily="18" charset="0"/>
              </a:rPr>
              <a:t>компаний начинают свою деятельность с одиночного бизнеса. Для таких компаний максимизация долговременной прибыли означает, что компания хорошо конкурирует в пределах своего рынка, прибегая к стратегиям ценового лидерства, дифференциации и </a:t>
            </a:r>
            <a:r>
              <a:rPr lang="ru-RU" sz="2800" dirty="0" smtClean="0">
                <a:latin typeface="Times New Roman" pitchFamily="18" charset="0"/>
                <a:cs typeface="Times New Roman" pitchFamily="18" charset="0"/>
              </a:rPr>
              <a:t>фокусирования. </a:t>
            </a:r>
            <a:r>
              <a:rPr lang="ru-RU" sz="2800" dirty="0">
                <a:latin typeface="Times New Roman" pitchFamily="18" charset="0"/>
                <a:cs typeface="Times New Roman" pitchFamily="18" charset="0"/>
              </a:rPr>
              <a:t>Однако эти стратегии могут включать и вертикальную интеграцию вперед или назад (для получения стратегических преимуществ в сбыте или снабжении). Другим путем является диверсификация деятельности компании.</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876822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706090"/>
          </a:xfrm>
        </p:spPr>
        <p:txBody>
          <a:bodyPr>
            <a:normAutofit fontScale="90000"/>
          </a:bodyPr>
          <a:lstStyle/>
          <a:p>
            <a:r>
              <a:rPr lang="ru-RU" sz="2900" dirty="0" smtClean="0">
                <a:latin typeface="Times New Roman" pitchFamily="18" charset="0"/>
                <a:cs typeface="Times New Roman" pitchFamily="18" charset="0"/>
              </a:rPr>
              <a:t/>
            </a:r>
            <a:br>
              <a:rPr lang="ru-RU" sz="2900" dirty="0" smtClean="0">
                <a:latin typeface="Times New Roman" pitchFamily="18" charset="0"/>
                <a:cs typeface="Times New Roman" pitchFamily="18" charset="0"/>
              </a:rPr>
            </a:br>
            <a:r>
              <a:rPr lang="ru-RU" sz="2900" dirty="0" smtClean="0">
                <a:latin typeface="Times New Roman" pitchFamily="18" charset="0"/>
                <a:cs typeface="Times New Roman" pitchFamily="18" charset="0"/>
              </a:rPr>
              <a:t>Таблица 1- Сравнения </a:t>
            </a:r>
            <a:r>
              <a:rPr lang="ru-RU" sz="2900" dirty="0">
                <a:latin typeface="Times New Roman" pitchFamily="18" charset="0"/>
                <a:cs typeface="Times New Roman" pitchFamily="18" charset="0"/>
              </a:rPr>
              <a:t>связанной и несвязанной диверсификации</a:t>
            </a:r>
            <a:r>
              <a:rPr lang="ru-RU" dirty="0"/>
              <a:t/>
            </a:r>
            <a:br>
              <a:rPr lang="ru-RU" dirty="0"/>
            </a:b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68760"/>
            <a:ext cx="8856984" cy="626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6762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fontScale="90000"/>
          </a:bodyPr>
          <a:lstStyle/>
          <a:p>
            <a:r>
              <a:rPr lang="ru-RU" sz="2700" dirty="0">
                <a:latin typeface="Times New Roman" pitchFamily="18" charset="0"/>
                <a:cs typeface="Times New Roman" pitchFamily="18" charset="0"/>
              </a:rPr>
              <a:t>В</a:t>
            </a:r>
            <a:r>
              <a:rPr lang="ru-RU" sz="2700" dirty="0" smtClean="0">
                <a:latin typeface="Times New Roman" pitchFamily="18" charset="0"/>
                <a:cs typeface="Times New Roman" pitchFamily="18" charset="0"/>
              </a:rPr>
              <a:t>ыбор </a:t>
            </a:r>
            <a:r>
              <a:rPr lang="ru-RU" sz="2700" dirty="0">
                <a:latin typeface="Times New Roman" pitchFamily="18" charset="0"/>
                <a:cs typeface="Times New Roman" pitchFamily="18" charset="0"/>
              </a:rPr>
              <a:t>между связанной и несвязанной </a:t>
            </a:r>
            <a:r>
              <a:rPr lang="ru-RU" sz="2700" dirty="0" err="1">
                <a:latin typeface="Times New Roman" pitchFamily="18" charset="0"/>
                <a:cs typeface="Times New Roman" pitchFamily="18" charset="0"/>
              </a:rPr>
              <a:t>диверсификациями</a:t>
            </a:r>
            <a:r>
              <a:rPr lang="ru-RU" sz="2700" dirty="0">
                <a:latin typeface="Times New Roman" pitchFamily="18" charset="0"/>
                <a:cs typeface="Times New Roman" pitchFamily="18" charset="0"/>
              </a:rPr>
              <a:t> зависит от сравнения прибыльности при диверсификации и дополнительных удельных затрат на управление</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Фирма должна концентрироваться на связанной диверсификации, когда ключевые искусства компании могут использоваться в широком диапазоне отраслевых и коммерческих ситуаций, а также управленческие затраты не превосходят величин, необходимых при распределении ресурсов или передачи искусств.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По </a:t>
            </a:r>
            <a:r>
              <a:rPr lang="ru-RU" sz="2700" dirty="0">
                <a:latin typeface="Times New Roman" pitchFamily="18" charset="0"/>
                <a:cs typeface="Times New Roman" pitchFamily="18" charset="0"/>
              </a:rPr>
              <a:t>той же логике компании должны концентрироваться на несвязанной диверсификации, если искусства базовой СЗХ высоко специализированы и не имеют приложения на стороне, а затраты на управление не превышают величин, нужных для реализации стратегии внутреннего рынка.</a:t>
            </a:r>
            <a:r>
              <a:rPr lang="ru-RU" dirty="0"/>
              <a:t/>
            </a:r>
            <a:br>
              <a:rPr lang="ru-RU" dirty="0"/>
            </a:br>
            <a:endParaRPr lang="ru-RU" dirty="0"/>
          </a:p>
        </p:txBody>
      </p:sp>
    </p:spTree>
    <p:extLst>
      <p:ext uri="{BB962C8B-B14F-4D97-AF65-F5344CB8AC3E}">
        <p14:creationId xmlns:p14="http://schemas.microsoft.com/office/powerpoint/2010/main" val="1606143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800" dirty="0">
                <a:latin typeface="Times New Roman" pitchFamily="18" charset="0"/>
                <a:cs typeface="Times New Roman" pitchFamily="18" charset="0"/>
              </a:rPr>
              <a:t>Стратегией, противоположной диверсификации, может быть создание стратегического альянса между двумя или более компаниями в области стоимости, риска и прибылей, связанных с использованием новых возможностей бизнеса (например, при НИОКР). Однако при этом имеется риск доступа партнера к ключевой технологии.</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6345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3100" dirty="0">
                <a:latin typeface="Times New Roman" pitchFamily="18" charset="0"/>
                <a:cs typeface="Times New Roman" pitchFamily="18" charset="0"/>
              </a:rPr>
              <a:t>Рост и развитие компании обычно включает три главных этапа</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концентрация на одиночном бизнесе на одном национальном рынке</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вертикальная интеграция и/или глобальная экспансия к сильнейшей позиции в ключевом бизнесе</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диверсификация путем инвестиций свободных ресурсов в другие виды бизнеса.</a:t>
            </a:r>
            <a:r>
              <a:rPr lang="ru-RU" dirty="0"/>
              <a:t/>
            </a:r>
            <a:br>
              <a:rPr lang="ru-RU" dirty="0"/>
            </a:br>
            <a:endParaRPr lang="ru-RU" dirty="0"/>
          </a:p>
        </p:txBody>
      </p:sp>
    </p:spTree>
    <p:extLst>
      <p:ext uri="{BB962C8B-B14F-4D97-AF65-F5344CB8AC3E}">
        <p14:creationId xmlns:p14="http://schemas.microsoft.com/office/powerpoint/2010/main" val="347273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a:bodyPr>
          <a:lstStyle/>
          <a:p>
            <a:r>
              <a:rPr lang="ru-RU" sz="2800" dirty="0">
                <a:latin typeface="Times New Roman" pitchFamily="18" charset="0"/>
                <a:cs typeface="Times New Roman" pitchFamily="18" charset="0"/>
              </a:rPr>
              <a:t>Все это ведет к росту компании, однако следует иметь в виду </a:t>
            </a:r>
            <a:r>
              <a:rPr lang="ru-RU" sz="2800" dirty="0" smtClean="0">
                <a:latin typeface="Times New Roman" pitchFamily="18" charset="0"/>
                <a:cs typeface="Times New Roman" pitchFamily="18" charset="0"/>
              </a:rPr>
              <a:t>«закон» </a:t>
            </a:r>
            <a:r>
              <a:rPr lang="ru-RU" sz="2800" dirty="0">
                <a:latin typeface="Times New Roman" pitchFamily="18" charset="0"/>
                <a:cs typeface="Times New Roman" pitchFamily="18" charset="0"/>
              </a:rPr>
              <a:t>уменьшающегося возврата при увеличении "степени диверсификации</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После некоторой точки экстенсивная диверсификация, вертикальная интеграция и интернационализация бизнеса приводят к падению доходов на единицу вложенного капитала, так как компания в первую очередь эксплуатирует наиболее прибыльные благоприятные возможности, а затем остаются наименее прибыльные, что ограничивает возможности роста фирмы.</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308546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733256"/>
            <a:ext cx="8892480" cy="1008112"/>
          </a:xfrm>
        </p:spPr>
        <p:txBody>
          <a:bodyPr>
            <a:normAutofit fontScale="90000"/>
          </a:bodyPr>
          <a:lstStyle/>
          <a:p>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Рис.1. - Зависимость </a:t>
            </a:r>
            <a:r>
              <a:rPr lang="ru-RU" sz="2700" dirty="0">
                <a:latin typeface="Times New Roman" pitchFamily="18" charset="0"/>
                <a:cs typeface="Times New Roman" pitchFamily="18" charset="0"/>
              </a:rPr>
              <a:t>величины дополнительной прибыли на единицу вложенного капитала от затрат на диверсификацию</a:t>
            </a:r>
            <a:r>
              <a:rPr lang="ru-RU" dirty="0"/>
              <a:t/>
            </a:r>
            <a:br>
              <a:rPr lang="ru-RU" dirty="0"/>
            </a:b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672"/>
            <a:ext cx="856895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8893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8964488" cy="6480720"/>
          </a:xfrm>
        </p:spPr>
        <p:txBody>
          <a:bodyPr>
            <a:normAutofit fontScale="90000"/>
          </a:bodyPr>
          <a:lstStyle/>
          <a:p>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Линия </a:t>
            </a:r>
            <a:r>
              <a:rPr lang="ru-RU" sz="3100" dirty="0">
                <a:latin typeface="Times New Roman" pitchFamily="18" charset="0"/>
                <a:cs typeface="Times New Roman" pitchFamily="18" charset="0"/>
              </a:rPr>
              <a:t>МВА (отдача вложенного капитала) имеет падающий характер. Эта тенденция усиливается дополнительными затратами на управление диверсифицированной большой компанией (кривая МВС).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Все </a:t>
            </a:r>
            <a:r>
              <a:rPr lang="ru-RU" sz="3100" dirty="0">
                <a:latin typeface="Times New Roman" pitchFamily="18" charset="0"/>
                <a:cs typeface="Times New Roman" pitchFamily="18" charset="0"/>
              </a:rPr>
              <a:t>это создает предел росту степени диверсификации (обычно это точка пересечения линий МВС и МВА).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Практически </a:t>
            </a:r>
            <a:r>
              <a:rPr lang="ru-RU" sz="3100" dirty="0">
                <a:latin typeface="Times New Roman" pitchFamily="18" charset="0"/>
                <a:cs typeface="Times New Roman" pitchFamily="18" charset="0"/>
              </a:rPr>
              <a:t>эта точка плавает во времени и, например, при инновациях в управлении линия МВС может заменяться линией МВС</a:t>
            </a:r>
            <a:r>
              <a:rPr lang="ru-RU" sz="3100" baseline="-25000" dirty="0">
                <a:latin typeface="Times New Roman" pitchFamily="18" charset="0"/>
                <a:cs typeface="Times New Roman" pitchFamily="18" charset="0"/>
              </a:rPr>
              <a:t>1</a:t>
            </a:r>
            <a:r>
              <a:rPr lang="ru-RU" sz="3100" dirty="0">
                <a:latin typeface="Times New Roman" pitchFamily="18" charset="0"/>
                <a:cs typeface="Times New Roman" pitchFamily="18" charset="0"/>
              </a:rPr>
              <a:t>, а следовательно, становится допустимым более высокий уровень диверсификации корпорации.</a:t>
            </a:r>
            <a:r>
              <a:rPr lang="ru-RU" dirty="0"/>
              <a:t/>
            </a:r>
            <a:br>
              <a:rPr lang="ru-RU" dirty="0"/>
            </a:br>
            <a:endParaRPr lang="ru-RU" dirty="0"/>
          </a:p>
        </p:txBody>
      </p:sp>
    </p:spTree>
    <p:extLst>
      <p:ext uri="{BB962C8B-B14F-4D97-AF65-F5344CB8AC3E}">
        <p14:creationId xmlns:p14="http://schemas.microsoft.com/office/powerpoint/2010/main" val="271833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b="1" dirty="0">
                <a:latin typeface="Times New Roman" pitchFamily="18" charset="0"/>
                <a:cs typeface="Times New Roman" pitchFamily="18" charset="0"/>
              </a:rPr>
              <a:t>2. Вертикальная </a:t>
            </a:r>
            <a:r>
              <a:rPr lang="ru-RU" b="1" dirty="0" smtClean="0">
                <a:latin typeface="Times New Roman" pitchFamily="18" charset="0"/>
                <a:cs typeface="Times New Roman" pitchFamily="18" charset="0"/>
              </a:rPr>
              <a:t>интеграция</a:t>
            </a:r>
            <a:br>
              <a:rPr lang="ru-RU" b="1" dirty="0" smtClean="0">
                <a:latin typeface="Times New Roman" pitchFamily="18" charset="0"/>
                <a:cs typeface="Times New Roman" pitchFamily="18" charset="0"/>
              </a:rPr>
            </a:b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r>
              <a:rPr lang="ru-RU" dirty="0">
                <a:latin typeface="Times New Roman" pitchFamily="18" charset="0"/>
                <a:cs typeface="Times New Roman" pitchFamily="18" charset="0"/>
              </a:rPr>
              <a:t>Вертикальная интеграция - метод, которым компания создает (интегрирует) свои собственные входные этапы технологической цепочки (задняя интеграция) или выходные ее этапы (передняя интеграция</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58134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4" y="5517232"/>
            <a:ext cx="9144000" cy="1143000"/>
          </a:xfrm>
        </p:spPr>
        <p:txBody>
          <a:bodyPr>
            <a:normAutofit fontScale="90000"/>
          </a:bodyPr>
          <a:lstStyle/>
          <a:p>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Рис.2.- </a:t>
            </a:r>
            <a:r>
              <a:rPr lang="ru-RU" sz="3100" dirty="0">
                <a:latin typeface="Times New Roman" pitchFamily="18" charset="0"/>
                <a:cs typeface="Times New Roman" pitchFamily="18" charset="0"/>
              </a:rPr>
              <a:t>Стадии технологической цепочки и направления вертикальной интеграции</a:t>
            </a:r>
            <a:r>
              <a:rPr lang="ru-RU" dirty="0"/>
              <a:t/>
            </a:r>
            <a:br>
              <a:rPr lang="ru-RU" dirty="0"/>
            </a:b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04664"/>
            <a:ext cx="10729191"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9999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r>
              <a:rPr lang="ru-RU" dirty="0">
                <a:latin typeface="Times New Roman" pitchFamily="18" charset="0"/>
                <a:cs typeface="Times New Roman" pitchFamily="18" charset="0"/>
              </a:rPr>
              <a:t>Интеграция может быть полной и узкой.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При </a:t>
            </a:r>
            <a:r>
              <a:rPr lang="ru-RU" dirty="0">
                <a:latin typeface="Times New Roman" pitchFamily="18" charset="0"/>
                <a:cs typeface="Times New Roman" pitchFamily="18" charset="0"/>
              </a:rPr>
              <a:t>полной объединяются все входы или выходы.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Примером </a:t>
            </a:r>
            <a:r>
              <a:rPr lang="ru-RU" dirty="0">
                <a:latin typeface="Times New Roman" pitchFamily="18" charset="0"/>
                <a:cs typeface="Times New Roman" pitchFamily="18" charset="0"/>
              </a:rPr>
              <a:t>узкой является покупка компанией лишь части входящих элементов и производство остальных собственными силами.</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321413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428</Words>
  <Application>Microsoft Office PowerPoint</Application>
  <PresentationFormat>Экран (4:3)</PresentationFormat>
  <Paragraphs>22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Тема 8. ВЕРТИКАЛЬНАЯ ИНТЕГРАЦИЯ И ДИВЕРСИФИКАЦИЯ КАК ЧАСТИ КОРПОРАТИВНОЙ СТРАТЕГИИ   1. Рост и развитие корпорации  2. Вертикальная интеграция  3. Диверсификация</vt:lpstr>
      <vt:lpstr>1. Рост и развитие корпорации  Большинство компаний начинают свою деятельность с одиночного бизнеса. Для таких компаний максимизация долговременной прибыли означает, что компания хорошо конкурирует в пределах своего рынка, прибегая к стратегиям ценового лидерства, дифференциации и фокусирования. Однако эти стратегии могут включать и вертикальную интеграцию вперед или назад (для получения стратегических преимуществ в сбыте или снабжении). Другим путем является диверсификация деятельности компании. </vt:lpstr>
      <vt:lpstr>Рост и развитие компании обычно включает три главных этапа:  - концентрация на одиночном бизнесе на одном национальном рынке;  - вертикальная интеграция и/или глобальная экспансия к сильнейшей позиции в ключевом бизнесе;  - диверсификация путем инвестиций свободных ресурсов в другие виды бизнеса. </vt:lpstr>
      <vt:lpstr>Все это ведет к росту компании, однако следует иметь в виду «закон» уменьшающегося возврата при увеличении "степени диверсификации".  После некоторой точки экстенсивная диверсификация, вертикальная интеграция и интернационализация бизнеса приводят к падению доходов на единицу вложенного капитала, так как компания в первую очередь эксплуатирует наиболее прибыльные благоприятные возможности, а затем остаются наименее прибыльные, что ограничивает возможности роста фирмы.</vt:lpstr>
      <vt:lpstr> Рис.1. - Зависимость величины дополнительной прибыли на единицу вложенного капитала от затрат на диверсификацию </vt:lpstr>
      <vt:lpstr> Линия МВА (отдача вложенного капитала) имеет падающий характер. Эта тенденция усиливается дополнительными затратами на управление диверсифицированной большой компанией (кривая МВС).   Все это создает предел росту степени диверсификации (обычно это точка пересечения линий МВС и МВА).   Практически эта точка плавает во времени и, например, при инновациях в управлении линия МВС может заменяться линией МВС1, а следовательно, становится допустимым более высокий уровень диверсификации корпорации. </vt:lpstr>
      <vt:lpstr>2. Вертикальная интеграция  Вертикальная интеграция - метод, которым компания создает (интегрирует) свои собственные входные этапы технологической цепочки (задняя интеграция) или выходные ее этапы (передняя интеграция). </vt:lpstr>
      <vt:lpstr> Рис.2.- Стадии технологической цепочки и направления вертикальной интеграции </vt:lpstr>
      <vt:lpstr>Интеграция может быть полной и узкой.   При полной объединяются все входы или выходы.   Примером узкой является покупка компанией лишь части входящих элементов и производство остальных собственными силами. </vt:lpstr>
      <vt:lpstr>Компания, использующая вертикальную интеграцию, обычно мотивирует ее желанием усилить конкурентную позицию своего ключевого исходного бизнеса. Этому должны способствовать:  - экономия в издержках;  - отход от рыночной стоимости в интегрируемых производствах;  - улучшение контроля качества;  - защита собственной технологии. </vt:lpstr>
      <vt:lpstr> Однако вертикальная интеграция имеет и отрицательные стороны. Наиболее важными из них являются:  - излишние издержки;  - потери при быстрой смене технологий;  - потери при непредсказуемости спроса. </vt:lpstr>
      <vt:lpstr>Вертикальная интеграция может увеличить издержки, если компания использует собственное входное производство при наличии внешних дешевых источников снабжения. Это может происходить и из-за отсутствия конкуренции внутри компании, что не побуждает ее дочерние предприятия (поставщиков) снижать издержки производства.  При резком изменении технологии возникает риск привязки компании к устарелой технологии. При постоянном спросе более высокая степень интеграции позволяет более надежно защитить и координировать производство продукции. Когда спрос нестабилен и непредсказуем, такая координация при вертикальной интеграции затруднена. Это может привести к росту стоимости управления.   В этих условиях узкая интеграция может оказаться менее рискованной, чем полная. </vt:lpstr>
      <vt:lpstr>Хотя узкая интеграция может снизить затраты на управление, она не может их устранить полностью, и это представляет собой реальное ограничение расширения пределов вертикальной интеграции, исходя из рентабельности компании.  В качестве противоположной стратегии компания может использовать долговременные контракты с поставщиками и/или потребителями. Особенно эффективны такие связи при использовании кредитных обязательств или залоговых инвестиций на развитие производства. Это позволяет достичь эффекта вертикальной интеграции без увеличения затрат на управление. </vt:lpstr>
      <vt:lpstr>3. Диверсификация  Имеется два главных типа диверсификации - связанная и несвязанная.   Связанная диверсификация представляет собой новую область деятельности компании, связанную с существующими областями бизнеса (например, в производстве, маркетинге, материальном снабжении или технологии).  Несвязанная диверсификация - новая область деятельности, не имеющая очевидных связей с существующими сферами бизнеса. </vt:lpstr>
      <vt:lpstr> Большинство компаний обращаются к диверсификации тогда, когда они создают финансовые ресурсы, превосходящие необходимые для поддержания конкурентных преимуществ в первоначальных сферах бизнеса.   Диверсификация может осуществляться следующими путями:  - через внутренний рынок капиталов;  - реструктурированием;  - передачей специфических искусств между СЗХ;  - разделением функций или ресурсов. </vt:lpstr>
      <vt:lpstr>Диверсификация с помощью внутреннего рынка капиталов выполняет те же функции, что и фондовый рынок. При внутреннем рынке капиталов главный офис играет следующие главные роли:  - выполнение функций стратегического планирования, состоящих в определении портфеля СЗХ корпорации;  - определение финансовых целей и отслеживание деятельности СЗХ;  - размещение корпоративных капиталов среди конкурирующих СЗХ.  В этих условиях СЗХ представляют собой автономные центры прибыли, находящиеся только под финансовым контролем главного офиса.</vt:lpstr>
      <vt:lpstr>Стратегия реструктурирования представляет один из видов стратегии внутреннего рынка капиталов. Разница состоит в степени вмешательства главного офиса в действия СЗХ. Компании, которые подвергаются реконструированию, обычно были плохо управляемыми в процессе создания и развития. Цель состоит в помощи им активизировать свою деятельность, изменить образ действий, развить новые стратегии на уровне СЗХ и влить в компанию новые финансовые и технологические ресурсы. </vt:lpstr>
      <vt:lpstr>В том случае, когда используется стратегия передачи искусства или опыта деятельности, новый вид бизнеса рассматривается как связанный с существующими СЗХ (например, в области производства, маркетинга, снабжения, НИОКР). Обычно используются передачи таких искусств, которые снижают издержки в диверсифицированной компании. </vt:lpstr>
      <vt:lpstr>Диверсификация путем распределения ресурсов возможна при наличии существенного сходства между одной или несколькими важными функциями существующих и новых СЗХ. Целью распределения ресурсов является реализация синергизма в деятельности компании при использовании общих производств, каналов распространения, средств продвижения, НИОКР и т.д. Таким образом, в каждую СЗХ требуется меньше вложений по сравнению с автономным решением этого вопроса. </vt:lpstr>
      <vt:lpstr> Таблица 1- Сравнения связанной и несвязанной диверсификации </vt:lpstr>
      <vt:lpstr>Выбор между связанной и несвязанной диверсификациями зависит от сравнения прибыльности при диверсификации и дополнительных удельных затрат на управление.  Фирма должна концентрироваться на связанной диверсификации, когда ключевые искусства компании могут использоваться в широком диапазоне отраслевых и коммерческих ситуаций, а также управленческие затраты не превосходят величин, необходимых при распределении ресурсов или передачи искусств.   По той же логике компании должны концентрироваться на несвязанной диверсификации, если искусства базовой СЗХ высоко специализированы и не имеют приложения на стороне, а затраты на управление не превышают величин, нужных для реализации стратегии внутреннего рынка. </vt:lpstr>
      <vt:lpstr>Стратегией, противоположной диверсификации, может быть создание стратегического альянса между двумя или более компаниями в области стоимости, риска и прибылей, связанных с использованием новых возможностей бизнеса (например, при НИОКР). Однако при этом имеется риск доступа партнера к ключевой технологии.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8. ВЕРТИКАЛЬНАЯ ИНТЕГРАЦИЯ И ДИВЕРСИФИКАЦИЯ КАК ЧАСТИ КОРПОРАТИВНОЙ СТРАТЕГИИ   1. Рост и развитие корпорации</dc:title>
  <dc:creator>Светлана Лёвушкина</dc:creator>
  <cp:lastModifiedBy>Home</cp:lastModifiedBy>
  <cp:revision>17</cp:revision>
  <dcterms:created xsi:type="dcterms:W3CDTF">2014-11-07T09:59:45Z</dcterms:created>
  <dcterms:modified xsi:type="dcterms:W3CDTF">2014-11-07T10:20:15Z</dcterms:modified>
</cp:coreProperties>
</file>